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8288000" cy="10287000"/>
  <p:notesSz cx="6858000" cy="9144000"/>
  <p:embeddedFontLst>
    <p:embeddedFont>
      <p:font typeface="Pretendard ExtraBold"/>
      <p:bold r:id="rId42"/>
    </p:embeddedFont>
    <p:embeddedFont>
      <p:font typeface="Pretendard Regular"/>
      <p:regular r:id="rId43"/>
    </p:embeddedFont>
    <p:embeddedFont>
      <p:font typeface="Pretendard Bold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fonts/font1.fntdata" Type="http://schemas.openxmlformats.org/officeDocument/2006/relationships/font"/><Relationship Id="rId43" Target="fonts/font2.fntdata" Type="http://schemas.openxmlformats.org/officeDocument/2006/relationships/font"/><Relationship Id="rId44" Target="fonts/font3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16000" y="1968500"/>
            <a:ext cx="11087100" cy="233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3, 4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정렬과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탐색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4100" y="1384300"/>
            <a:ext cx="63881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11399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Pyt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hon, 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int(sys.stdin.readline())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arr = list(map(int, sys.stdin.readline().split()))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key = arr[i]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j = i - 1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j &gt;= 0 and arr[j] &gt; key: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arr[j + 1] = arr[j]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j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arr[j + 1] = key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total_time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current_sum =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time in arr: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current_sum += time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total_time += current_sum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print(total_time)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19685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Number(input[0]);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arr = input[1].split('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key = arr[i];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j = i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(j &gt;= 0 &amp;&amp; arr[j] &gt; key)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arr[j + 1] = arr[j];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j--;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arr[j + 1] = key;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totalTime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currentSum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(const time of arr)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currentSum += time;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totalTime += currentSum;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console.log(totalTime);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11399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java.util.Scanner;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Scanner sc = new Scanner(System.in);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sc.nextInt();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arr = new int[N];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arr[i] = sc.nextInt();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key = arr[i];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j = i - 1;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while (j &gt;= 0 &amp;&amp; arr[j] &gt; key)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arr[j + 1] = arr[j];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j--;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arr[j + 1] = key;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057400"/>
            <a:ext cx="7480300" cy="3429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totalTime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currentSum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time : arr)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currentSum += time;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totalTime += currentSum;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System.out.println(totalTime);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퀵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정렬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'pivot'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이라는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기준으로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나누어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7899400" cy="604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59900" y="2019300"/>
            <a:ext cx="7899400" cy="6045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57300" y="8305800"/>
            <a:ext cx="74803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둘째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A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오름차순으로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앞에서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K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번째에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0300" y="8496300"/>
            <a:ext cx="152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퀵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예시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11004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Pyt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8321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def quick_sort(arr, left, right):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left &lt; right: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pivot_idx = partition(arr, left, right)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pivot_idx == K - 1: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return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elif pivot_idx &gt; K - 1: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quick_sort(arr, left, pivot_idx - 1)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quick_sort(arr, pivot_idx + 1, right)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def partition(arr, left, right):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pivot = arr[left]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low = left + 1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high = right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844800"/>
            <a:ext cx="69469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low &lt;= high: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low &lt;= right and arr[low] &lt;= pivot: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low +=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high &gt;= left + 1 and arr[high] &gt; pivot: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high -=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low &lt;= high: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arr[low], arr[high] = arr[high], arr[low]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arr[left], arr[high] = arr[high], arr[left]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return high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K = map(int, sys.stdin.readline().split())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 = list(map(int, sys.stdin.readline().split()))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quick_sort(A, 0, N - 1)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print(A[K - 1])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11004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54300"/>
            <a:ext cx="7480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K] = input[0].split('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 = input[1].split('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function quickSort(arr, left, right)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(left &gt;= right)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pivot = arr[left];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low = left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high = right;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while (low &lt;= high)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(low &lt;= right &amp;&amp; arr[low] &lt;= pivot)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low++;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146300"/>
            <a:ext cx="69469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(high &gt;= left + 1 &amp;&amp; arr[high] &gt; pivot)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high--;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(low &lt;= high)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[arr[low], arr[high]] = [arr[high], arr[low]];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[arr[left], arr[high]] = [arr[high], arr[left]];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(high === K - 1)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 else if (high &gt; K - 1)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quickSort(arr, left, high - 1);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quickSort(arr, high + 1, right);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quickSort(A, 0, N - 1);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console.log(A[K - 1]);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11004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4892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java.io.BufferedReader;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java.io.InputStreamReader;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java.io.IOException;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java.util.StringTokenizer;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K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A = new int[N];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A[i]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4892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quickSort(A, 0, N - 1, K - 1);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System.out.println(A[K - 1]);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quickSort(int[] A, int left, int right, int K)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(left &lt; right)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pivotIndex = partition(A, left, right);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(pivotIndex == K)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return;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 else if (pivotIndex &gt; K)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quickSort(A, left, pivotIndex - 1, K);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quickSort(A, pivotIndex + 1, right, K);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11004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4892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int partition(int[] A, int left, int right)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pivot = A[left];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low = left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high = right;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(low &lt;= high)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while (low &lt;= right &amp;&amp; A[low] &lt;= pivot)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low++;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while (high &gt;= left + 1 &amp;&amp; A[high] &gt; pivot)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high--;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(low &lt;= high)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int temp = A[low];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A[low] = A[high];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A[high] = temp;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489200"/>
            <a:ext cx="7480300" cy="204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temp = A[left];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A[left] = A[high];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A[high] = temp;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 high;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병합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정렬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분할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정복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방식을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사용해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분할하고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분할한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집합을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7899400" cy="604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59900" y="2019300"/>
            <a:ext cx="7899400" cy="6045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57300" y="8115300"/>
            <a:ext cx="74803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둘째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줄부터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걸쳐서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숫자가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하나씩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오름차순으로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정렬하여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하나씩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출력하는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0300" y="8496300"/>
            <a:ext cx="152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병합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예시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2751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Pyt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8321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def merge_sort(arr):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len(arr) &lt;= 1: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 arr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mid = len(arr) // 2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left_half = merge_sort(arr[:mid])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right_half = merge_sort(arr[mid:])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return merge(left_half, right_half)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def merge(left, right):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merged = []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l_idx, r_idx = 0, 0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501900"/>
            <a:ext cx="69469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while l_idx &lt; len(left) and r_idx &lt; len(right):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left[l_idx] &lt;= right[r_idx]: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merged.append(left[l_idx])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l_idx +=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else: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merged.append(right[r_idx])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r_idx +=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merged.extend(left[l_idx:])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merged.extend(right[r_idx:])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return merged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int(sys.stdin.readline())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arr = [int(sys.stdin.readline()) for _ in range(N)]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sorted_arr = merge_sort(arr)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num in sorted_arr: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print(num)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2751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19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8321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input.shift();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arr = input;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function mergeSort(arr)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(arr.length &lt;= 1)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return arr;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mid = Math.floor(arr.length / 2);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left = arr.slice(0, mid);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right = arr.slice(mid);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return merge(mergeSort(left), mergeSort(right));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501900"/>
            <a:ext cx="69469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function merge(left, right)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sorted = [];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l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r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(l &lt; left.length &amp;&amp; r &lt; right.length)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(left[l] &lt;= right[r])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sorted.push(left[l++]);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sorted.push(right[r++]);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return sorted.concat(left.slice(l), right.slice(r));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sortedArr = mergeSort(arr);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console.log(sortedArr.join('\n'));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206500"/>
            <a:ext cx="112014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목차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2349500"/>
            <a:ext cx="47498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41400" y="2514600"/>
            <a:ext cx="1828800" cy="457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01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14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버블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정렬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414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2750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정렬하기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1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2349500"/>
            <a:ext cx="4749800" cy="127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25349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349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삽입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정렬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349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11399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ATM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인출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계산하기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2349500"/>
            <a:ext cx="47498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6794500" y="25146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94500" y="30480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선택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정렬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94500" y="36068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1427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내림차순으로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자릿수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정렬하기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4699000"/>
            <a:ext cx="4749800" cy="127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10414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14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퀵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정렬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1400" y="59817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11004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K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구하기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4699000"/>
            <a:ext cx="4749800" cy="127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25349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06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349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기수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정렬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34900" y="5994400"/>
            <a:ext cx="36576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10989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정렬하기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3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4699000"/>
            <a:ext cx="4749800" cy="12700"/>
          </a:xfrm>
          <a:prstGeom prst="rect">
            <a:avLst/>
          </a:prstGeom>
        </p:spPr>
      </p:pic>
      <p:sp>
        <p:nvSpPr>
          <p:cNvPr name="TextBox 26" id="26"/>
          <p:cNvSpPr txBox="true"/>
          <p:nvPr/>
        </p:nvSpPr>
        <p:spPr>
          <a:xfrm rot="0">
            <a:off x="6794500" y="48895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05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94500" y="54229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병합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정렬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94500" y="59817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2751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정렬하기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2</a:t>
            </a:r>
          </a:p>
        </p:txBody>
      </p:sp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7048500"/>
            <a:ext cx="4749800" cy="12700"/>
          </a:xfrm>
          <a:prstGeom prst="rect">
            <a:avLst/>
          </a:prstGeom>
        </p:spPr>
      </p:pic>
      <p:sp>
        <p:nvSpPr>
          <p:cNvPr name="TextBox 30" id="30"/>
          <p:cNvSpPr txBox="true"/>
          <p:nvPr/>
        </p:nvSpPr>
        <p:spPr>
          <a:xfrm rot="0">
            <a:off x="1041400" y="72263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07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41400" y="77597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깊이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우선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정렬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41400" y="83185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11724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연결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요소의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구하기</a:t>
            </a:r>
          </a:p>
        </p:txBody>
      </p:sp>
      <p:pic>
        <p:nvPicPr>
          <p:cNvPr name="Picture 33" id="33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7048500"/>
            <a:ext cx="4749800" cy="12700"/>
          </a:xfrm>
          <a:prstGeom prst="rect">
            <a:avLst/>
          </a:prstGeom>
        </p:spPr>
      </p:pic>
      <p:sp>
        <p:nvSpPr>
          <p:cNvPr name="TextBox 34" id="34"/>
          <p:cNvSpPr txBox="true"/>
          <p:nvPr/>
        </p:nvSpPr>
        <p:spPr>
          <a:xfrm rot="0">
            <a:off x="12534900" y="72263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FFFFFF"/>
                </a:solidFill>
                <a:latin typeface="Pretendard Regular"/>
              </a:rPr>
              <a:t>06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534900" y="77597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목차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쓰는</a:t>
            </a:r>
            <a:r>
              <a:rPr lang="en-US" sz="2800" b="false" i="false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FFFFFF"/>
                </a:solidFill>
                <a:ea typeface="Pretendard Bold"/>
              </a:rPr>
              <a:t>곳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534900" y="8318500"/>
            <a:ext cx="4597400" cy="838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소개할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입력해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 </a:t>
            </a:r>
          </a:p>
          <a:p>
            <a:pPr algn="l" lvl="0">
              <a:lnSpc>
                <a:spcPct val="125329"/>
              </a:lnSpc>
            </a:pP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포함되는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내용을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나열해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 </a:t>
            </a:r>
            <a:r>
              <a:rPr lang="ko-KR" sz="2300" b="false" i="false" u="none" strike="noStrike">
                <a:solidFill>
                  <a:srgbClr val="FFFFFF"/>
                </a:solidFill>
                <a:ea typeface="Pretendard Regular"/>
              </a:rPr>
              <a:t>보세요</a:t>
            </a:r>
            <a:r>
              <a:rPr lang="en-US" sz="2300" b="false" i="false" u="none" strike="noStrike">
                <a:solidFill>
                  <a:srgbClr val="FFFFFF"/>
                </a:solidFill>
                <a:latin typeface="Pretendard Regular"/>
              </a:rPr>
              <a:t>.</a:t>
            </a:r>
          </a:p>
        </p:txBody>
      </p:sp>
      <p:pic>
        <p:nvPicPr>
          <p:cNvPr name="Picture 37" id="3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7048500"/>
            <a:ext cx="4749800" cy="12700"/>
          </a:xfrm>
          <a:prstGeom prst="rect">
            <a:avLst/>
          </a:prstGeom>
        </p:spPr>
      </p:pic>
      <p:sp>
        <p:nvSpPr>
          <p:cNvPr name="TextBox 38" id="38"/>
          <p:cNvSpPr txBox="true"/>
          <p:nvPr/>
        </p:nvSpPr>
        <p:spPr>
          <a:xfrm rot="0">
            <a:off x="6794500" y="7226300"/>
            <a:ext cx="18288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600" b="false" i="false" u="none" strike="noStrike">
                <a:solidFill>
                  <a:srgbClr val="787878"/>
                </a:solidFill>
                <a:latin typeface="Pretendard Regular"/>
              </a:rPr>
              <a:t>08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794500" y="7759700"/>
            <a:ext cx="43434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너비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우선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정렬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794500" y="8318500"/>
            <a:ext cx="4597400" cy="850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1260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번</a:t>
            </a:r>
          </a:p>
          <a:p>
            <a:pPr algn="l" lvl="0">
              <a:lnSpc>
                <a:spcPct val="125329"/>
              </a:lnSpc>
            </a:pP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DFS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와</a:t>
            </a:r>
            <a:r>
              <a:rPr lang="en-US" sz="2300" b="false" i="false" u="none" strike="noStrike">
                <a:solidFill>
                  <a:srgbClr val="595959"/>
                </a:solidFill>
                <a:latin typeface="Pretendard Regular"/>
              </a:rPr>
              <a:t> BFS </a:t>
            </a:r>
            <a:r>
              <a:rPr lang="ko-KR" sz="2300" b="false" i="false" u="none" strike="noStrike">
                <a:solidFill>
                  <a:srgbClr val="595959"/>
                </a:solidFill>
                <a:ea typeface="Pretendard Regular"/>
              </a:rPr>
              <a:t>프로그램</a:t>
            </a:r>
          </a:p>
        </p:txBody>
      </p:sp>
      <p:pic>
        <p:nvPicPr>
          <p:cNvPr name="Picture 41" id="4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42" id="42"/>
          <p:cNvSpPr txBox="true"/>
          <p:nvPr/>
        </p:nvSpPr>
        <p:spPr>
          <a:xfrm rot="0">
            <a:off x="1028700" y="9601200"/>
            <a:ext cx="13335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정렬과</a:t>
            </a: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탐색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2751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968500"/>
            <a:ext cx="74803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java.io.BufferedReader;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java.io.InputStreamReader;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java.io.BufferedWriter;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java.io.OutputStreamWriter;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java.io.IOException;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int[] sorted;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BufferedWriter bw = new BufferedWriter(new OutputStreamWriter(System.out));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arr = new int[N];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sorted = new int[N];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arr[i]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1336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mergeSort(arr, 0, N - 1);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num : arr)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bw.write(num + 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bw.flush();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mergeSort(int[] arr, int m, int n)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(m &lt; n)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middle = (m + n) / 2;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mergeSort(arr, m, middle);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mergeSort(arr, middle + 1, n);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merge(arr, m, middle, n);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2751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667000"/>
            <a:ext cx="60706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merge(int[] arr, int m, int middle, int n)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i = m;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j = middle + 1;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k = m;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(i &lt;= middle &amp;&amp; j &lt;= n)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(arr[i] &lt;= arr[j])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sorted[k++] = arr[i++];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 else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sorted[k++] = arr[j++];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(i &lt;= middle)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sorted[k++] = arr[i++];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667000"/>
            <a:ext cx="7480300" cy="308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(j &lt;= n)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sorted[k++] = arr[j++];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t = m; t &lt;= n; t++)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arr[t] = sorted[t];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기수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정렬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분할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정복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방식을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사용해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분할하고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분할한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집합을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정렬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7899400" cy="604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59900" y="2019300"/>
            <a:ext cx="7899400" cy="6045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57300" y="8115300"/>
            <a:ext cx="74803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둘째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줄부터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걸쳐서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숫자가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하나씩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오름차순으로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정렬하여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하나씩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출력하는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0300" y="8521700"/>
            <a:ext cx="152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기수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예시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10989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Pyt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hon, 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695700"/>
            <a:ext cx="7480300" cy="3771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int(sys.stdin.readline())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counts = [0] * 10001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num = int(sys.stdin.readline())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counts[num] +=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10001):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_ in range(counts[i]):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sys.stdout.write(str(i) + '\n')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654300"/>
            <a:ext cx="7480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input.shift();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counts = new Array(10001).fill(0);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counts[input[i]]++;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result = '';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10000;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(let j = 0; j &lt; counts[i];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result += i + '\n';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console.log(result.trim());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10989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175000"/>
            <a:ext cx="74803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java.io.BufferedReader;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java.io.InputStreamReader;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java.io.BufferedWriter;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java.io.OutputStreamWriter;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java.io.IOException;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BufferedWriter bw = new BufferedWriter(new OutputStreamWriter(System.out));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counts = new int[10001];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3175000"/>
            <a:ext cx="7480300" cy="411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counts[Integer.parseInt(br.readLine())]++;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 10001;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j = 0; j &lt; counts[i];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bw.write(i + 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bw.flush();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깊이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우선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탐색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: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그래프에서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깊은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부분을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우선적으로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탐색하는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7899400" cy="604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59900" y="2019300"/>
            <a:ext cx="7899400" cy="6045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57300" y="8115300"/>
            <a:ext cx="74803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정점의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간선의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M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주어지고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둘째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줄부터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M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간선의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양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끝점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u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v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연결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요소의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출력하는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80900" y="8496300"/>
            <a:ext cx="2133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깊이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우선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예시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Pyt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4892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sys.setrecursionlimit(10000)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def dfs(graph, v, visited):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visited[v] = True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i in graph[v]: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not visited[i]: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dfs(graph, i, visited)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 = map(int, sys.stdin.readline().split())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graph = [[] for _ in range(N + 1)]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range(M):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u, v = map(int, sys.stdin.readline().split())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graph[u].append(v)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graph[v].append(u)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visited = [False]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count = 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3200" y="2489200"/>
            <a:ext cx="6946900" cy="2044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range(1, N + 1):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not visited[i]: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dfs(graph, i, visited)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count += 1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print(count)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M] = input.shift().split('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graph = Array.from({ length: N + 1 }, () =&gt; []);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visited = new Array(N + 1).fill(false);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[u, v] = input[i].split('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graph[u].push(v);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graph[v].push(u);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function dfs(v)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visited[v]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(const neighbor of graph[v])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(!visited[neighbor])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dfs(neighbor);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133600"/>
            <a:ext cx="7480300" cy="308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let count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if (!visited[i])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dfs(i);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count++;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console.log(count);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14700" y="9550400"/>
            <a:ext cx="1244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4892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ArrayList&lt;Integer&gt;[] graph;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boolean[] visited;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graph = new ArrayList[N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graph[i] = new ArrayList&lt;&gt;();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3200" y="2057400"/>
            <a:ext cx="69469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(int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u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v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graph[u].add(v);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graph[v].add(u);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visited = new boolean[N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count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(!visited[i])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dfs(i);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count++;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System.out.println(count);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29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4038600"/>
            <a:ext cx="7480300" cy="308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dfs(int 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visited[v]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: graph[v])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(!visited[i])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dfs(i);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버블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정렬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두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인접한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크기를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비교해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정렬하는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방법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601200"/>
            <a:ext cx="1016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7899400" cy="604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59900" y="2120900"/>
            <a:ext cx="7899400" cy="6045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70000" y="8102600"/>
            <a:ext cx="74803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둘째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줄부터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걸쳐서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숫자가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하나씩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오름차순으로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정렬하여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하나씩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출력하는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0300" y="8483600"/>
            <a:ext cx="1562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버블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예시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너비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우선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탐색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 :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그래프에서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가까운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노드부터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탐색하는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알고리즘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30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7899400" cy="604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59900" y="2019300"/>
            <a:ext cx="7899400" cy="6045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57300" y="7924800"/>
            <a:ext cx="7480300" cy="1511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정점의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간선의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M,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시작할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정점의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번호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V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주어지고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둘째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줄부터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M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개의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간선이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연결하는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정점의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번호가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 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DFS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수행한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결과를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다음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BFS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수행한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결과를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출력하는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80900" y="8496300"/>
            <a:ext cx="2133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너비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우선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탐색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예시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1260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Pyt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hon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31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from collections import deque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def dfs(graph, v, visited):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visited[v] = True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sys.stdout.write(str(v) + ' ')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i in sorted(graph[v]):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not visited[i]: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dfs(graph, i, visited)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def bfs(graph, start, visited):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queue = deque([start])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visited[start] = True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queue: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v = queue.popleft()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sys.stdout.write(str(v) + ' ')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i in sorted(graph[v]):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not visited[i]: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queue.append(i)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visited[i] = True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3200" y="2133600"/>
            <a:ext cx="69469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N, M, V = map(int, sys.stdin.readline().split())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graph = [[] for _ in range(N + 1)]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range(M):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a, b = map(int, sys.stdin.readline().split())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graph[a].append(b)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graph[b].append(a)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visited_dfs = [False]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dfs(graph, V, visited_dfs)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visited_bfs = [False] * (N + 1)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bfs(graph, V, visited_bfs)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print()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1260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32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489200"/>
            <a:ext cx="7480300" cy="6184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[N, M, V] = input.shift().split('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graph = Array.from({ length: N + 1 }, () =&gt; []);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visited_dfs = new Array(N + 1).fill(false);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visited_bfs = new Array(N + 1).fill(false);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result_dfs = [];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result_bfs = [];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[u, v] = input[i].split(' 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graph[u].push(v);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graph[v].push(u);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graph[i].sort((a, b) =&gt; a - b);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489200"/>
            <a:ext cx="7480300" cy="5842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function dfs(v)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visited_dfs[v]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result_dfs.push(v);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(const neighbor of graph[v])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(!visited_dfs[neighbor])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dfs(neighbor);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function bfs(start)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const queue = [start];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visited_bfs[start]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head = 0;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while (queue.length &gt; head)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const v = queue[head++];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result_bfs.push(v);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1260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3175000"/>
            <a:ext cx="7480300" cy="480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for (const neighbor of graph[v])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(!visited_bfs[neighbor])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visited_bfs[neighbor]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queue.push(neighbor);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dfs(V);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bfs(V);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console.log(result_dfs.join(' '));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console.log(result_bfs.join(' '));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11724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040100" y="9550400"/>
            <a:ext cx="12192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java.io.*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java.util.*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ArrayList&lt;Integer&gt;[] graph;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boolean[] visited;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static StringBuilder sb = new StringBuilder();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StringTokenizer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M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V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graph = new ArrayList[N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graph[i] = new ArrayList&lt;&gt;();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3200" y="1879600"/>
            <a:ext cx="6946900" cy="7226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M;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st = new StringTokenizer(br.readLine());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u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v = Integer.parseInt(st.nextToken());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graph[u].add(v);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graph[v].add(u);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1; i &lt;=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Collections.sort(graph[i]);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visited = new boolean[N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dfs(V);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sb.append("\n");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visited = new boolean[N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bfs(V);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System.out.println(sb.toString());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1260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35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4038600"/>
            <a:ext cx="7480300" cy="3086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static void dfs(int 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visited[v]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sb.append(v).append(" 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: graph[v])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if (!visited[i])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dfs(i);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63200" y="2743200"/>
            <a:ext cx="69469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bfs(int v)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Queue&lt;Integer&gt; queue = new LinkedList&lt;&gt;();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queue.offer(v);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visited[v]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while (!queue.isEmpty())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current = queue.poll();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sb.append(current).append(" ");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i : graph[current])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if (!visited[i])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queue.offer(i);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visited[i] = true;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E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54100" y="1384300"/>
            <a:ext cx="11760200" cy="469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600" b="false" i="false" u="none" strike="noStrike">
                <a:solidFill>
                  <a:srgbClr val="787878"/>
                </a:solidFill>
                <a:ea typeface="Pretendard Regular"/>
              </a:rPr>
              <a:t>에꼴캡스톤디자인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16000" y="1993900"/>
            <a:ext cx="12420600" cy="452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이상으로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3, 4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주차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과제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 :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정렬과</a:t>
            </a:r>
            <a:r>
              <a:rPr lang="en-US" sz="7000" b="false" i="false" u="none" strike="noStrike">
                <a:solidFill>
                  <a:srgbClr val="3452F0"/>
                </a:solidFill>
                <a:latin typeface="Pretendard ExtraBold"/>
              </a:rPr>
              <a:t> </a:t>
            </a:r>
            <a:r>
              <a:rPr lang="ko-KR" sz="7000" b="false" i="false" u="none" strike="noStrike">
                <a:solidFill>
                  <a:srgbClr val="3452F0"/>
                </a:solidFill>
                <a:ea typeface="Pretendard ExtraBold"/>
              </a:rPr>
              <a:t>탐색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발표를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마칩니다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.</a:t>
            </a:r>
          </a:p>
          <a:p>
            <a:pPr algn="l" lvl="0">
              <a:lnSpc>
                <a:spcPct val="102089"/>
              </a:lnSpc>
            </a:pPr>
            <a:r>
              <a:rPr lang="ko-KR" sz="7000" b="false" i="false" u="none" strike="noStrike">
                <a:solidFill>
                  <a:srgbClr val="595959"/>
                </a:solidFill>
                <a:ea typeface="Pretendard ExtraBold"/>
              </a:rPr>
              <a:t>감사합니다</a:t>
            </a:r>
            <a:r>
              <a:rPr lang="en-US" sz="7000" b="false" i="false" u="none" strike="noStrike">
                <a:solidFill>
                  <a:srgbClr val="595959"/>
                </a:solidFill>
                <a:latin typeface="Pretendard ExtraBold"/>
              </a:rPr>
              <a:t>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8382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858500" y="7848600"/>
            <a:ext cx="6388100" cy="1041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경성대학교</a:t>
            </a:r>
            <a:r>
              <a:rPr lang="en-US" sz="2800" b="false" i="false" u="none" strike="noStrike">
                <a:solidFill>
                  <a:srgbClr val="595959"/>
                </a:solidFill>
                <a:latin typeface="Pretendard Bold"/>
              </a:rPr>
              <a:t>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Bold"/>
              </a:rPr>
              <a:t>소프트웨어학과</a:t>
            </a:r>
          </a:p>
          <a:p>
            <a:pPr algn="r" lvl="0">
              <a:lnSpc>
                <a:spcPct val="125329"/>
              </a:lnSpc>
            </a:pPr>
            <a:r>
              <a:rPr lang="en-US" sz="2800" b="false" i="false" u="none" strike="noStrike">
                <a:solidFill>
                  <a:srgbClr val="595959"/>
                </a:solidFill>
                <a:latin typeface="Pretendard Regular"/>
              </a:rPr>
              <a:t>2023564008 </a:t>
            </a:r>
            <a:r>
              <a:rPr lang="ko-KR" sz="2800" b="false" i="false" u="none" strike="noStrike">
                <a:solidFill>
                  <a:srgbClr val="595959"/>
                </a:solidFill>
                <a:ea typeface="Pretendard Regular"/>
              </a:rPr>
              <a:t>김미진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2750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Pyt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hon, 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04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3114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int(sys.stdin.readline())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numbers = []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_ in range(N):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numbers.append(int(sys.stdin.readline()))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버블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# N-1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패스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(pass)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수행합니다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range(N - 1):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패스마다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맨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뒤로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정렬되므로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범위가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단계씩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줄어듭니다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j in range(N - 1 - i):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앞의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자리를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바꿉니다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numbers[j] &gt; numbers[j + 1]: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numbers[j], numbers[j + 1] = numbers[j + 1], numbers[j]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num in numbers: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print(num)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997200"/>
            <a:ext cx="7480300" cy="515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input = fs.readFileSync('/dev/stdin').toString().trim().split('\n').map(Number);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input.shift();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arr = input;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0; i &lt; N - 1;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(let j = 0; j &lt; N - 1 - i;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(arr[j] &gt; arr[j + 1])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[arr[j], arr[j + 1]] = [arr[j + 1], arr[j]];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arr.forEach(num =&gt; console.log(num));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2750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05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997200"/>
            <a:ext cx="7480300" cy="5156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java.io.BufferedReader;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java.io.InputStreamReader;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java.io.IOException;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throws IOException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BufferedReader br = new BufferedReader(new InputStreamReader(System.in));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N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int[] numbers = new int[N];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numbers[i] = Integer.parseInt(br.readLine());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311400"/>
            <a:ext cx="7480300" cy="652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버블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// N-1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패스를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수행합니다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N - 1;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패스마다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범위를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줄여나갑니다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j = 0; j &lt; N - 1 - i;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인접한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원소를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비교하여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앞의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수가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자리를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바꿉니다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.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if (numbersj] &gt; numbersj + 1])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int temp = numbersj];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numbersj] = numbersj + 1];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numbersj + 1] = temp;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num : numbers)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System.out.println(num);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선택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정렬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정렬되지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않은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데이터들에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대해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가장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작은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찾아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가장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앞의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데이터와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교환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06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7899400" cy="604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59900" y="2120900"/>
            <a:ext cx="7899400" cy="6045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57300" y="8293100"/>
            <a:ext cx="74803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첫째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줄에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정렬할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주어질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자리수를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내림차순으로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정렬하여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 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출력하는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0300" y="8483600"/>
            <a:ext cx="15621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선택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예시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1427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- Pyt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hon, JavaScript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07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2133600"/>
            <a:ext cx="7480300" cy="688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sys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sys.stdin.readline().strip()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arr = list(N)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문자열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을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N = len(arr)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리스트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길이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i in range(N - 1):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마지막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자리는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상태이므로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N-1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까지만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반복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max = i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(i)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j in range(i + 1, N):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'j'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숫자보다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크다면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arr[j] &gt; arr[max]: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# max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'j'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업데이트하여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max = j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'max'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'i'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부터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끝까지의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범위에서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저장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'i'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'max'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서로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교환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#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이렇게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하면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'i'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자리로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arr[i], arr[max] = arr[max], arr[i]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print(''.join(arr))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832100"/>
            <a:ext cx="7480300" cy="5499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fs = require('fs');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파일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시스템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모듈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읽고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)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N = fs.readFileSync('/dev/stdin').toString().trim();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arr = N.split('');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const len = arr.length;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길이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for (let i = 0; i &lt; len - 1; i++)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let max = i;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for (let j = i + 1; j &lt; len;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if (arr[j] &gt; arr[max])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max = j;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[arr[i], arr[max]] = [arr[max], arr[i]];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console.log(arr.join(''));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4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1427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번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- Java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08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168400" y="1803400"/>
            <a:ext cx="6997700" cy="7569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import java.util.Scanner;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public class Main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public static void main(String[] args)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Scanner sc = new Scanner(System.in);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String N = sc.next();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입력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char[] arr = N.toCharArray();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배열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변환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int len = arr.length;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for (int i = 0; i &lt; len - 1; i++) {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시작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int max = i;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(i)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가정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for (int j = i + 1; j &lt; len; j++) {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//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만약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'j'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현재까지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찾은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숫자보다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크다면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if (arr[j] &gt; arr[max]) {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    max = j; // max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'j'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업데이트하여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갱신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// 'i'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번째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숫자와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'max'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에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가장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큰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숫자의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위치를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서로</a:t>
            </a: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1800" b="false" i="false" u="none" strike="noStrike">
                <a:solidFill>
                  <a:srgbClr val="595959"/>
                </a:solidFill>
                <a:ea typeface="Pretendard Regular"/>
              </a:rPr>
              <a:t>교환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char temp = arr[i];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arr[i] = arr[max];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    arr[max] = temp;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}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42500" y="2133600"/>
            <a:ext cx="7480300" cy="1358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/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    System.out.println(new String(arr));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    }</a:t>
            </a:r>
          </a:p>
          <a:p>
            <a:pPr algn="l" lvl="0">
              <a:lnSpc>
                <a:spcPct val="125329"/>
              </a:lnSpc>
            </a:pPr>
            <a:r>
              <a:rPr lang="en-US" sz="1800" b="false" i="false" u="none" strike="noStrike">
                <a:solidFill>
                  <a:srgbClr val="595959"/>
                </a:solidFill>
                <a:latin typeface="Pretendard Regular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16000" y="9385300"/>
            <a:ext cx="16243300" cy="254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65200" y="1117600"/>
            <a:ext cx="16497300" cy="927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2089"/>
              </a:lnSpc>
            </a:pPr>
            <a:r>
              <a:rPr lang="ko-KR" sz="5200" b="false" i="false" u="none" strike="noStrike">
                <a:solidFill>
                  <a:srgbClr val="3452F0"/>
                </a:solidFill>
                <a:ea typeface="Pretendard ExtraBold"/>
              </a:rPr>
              <a:t>삽입</a:t>
            </a:r>
            <a:r>
              <a:rPr lang="en-US" sz="5200" b="false" i="false" u="none" strike="noStrike">
                <a:solidFill>
                  <a:srgbClr val="595959"/>
                </a:solidFill>
                <a:latin typeface="Pretendard ExtraBold"/>
              </a:rPr>
              <a:t> </a:t>
            </a:r>
            <a:r>
              <a:rPr lang="ko-KR" sz="5200" b="false" i="false" u="none" strike="noStrike">
                <a:solidFill>
                  <a:srgbClr val="595959"/>
                </a:solidFill>
                <a:ea typeface="Pretendard ExtraBold"/>
              </a:rPr>
              <a:t>정렬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: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이미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정렬된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범위에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정렬되지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않은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데이터를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적절한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위치에</a:t>
            </a:r>
            <a:r>
              <a:rPr lang="en-US" sz="3400" b="false" i="false" u="none" strike="noStrike">
                <a:solidFill>
                  <a:srgbClr val="595959"/>
                </a:solidFill>
                <a:latin typeface="Pretendard ExtraBold"/>
              </a:rPr>
              <a:t> </a:t>
            </a:r>
            <a:r>
              <a:rPr lang="ko-KR" sz="3400" b="false" i="false" u="none" strike="noStrike">
                <a:solidFill>
                  <a:srgbClr val="595959"/>
                </a:solidFill>
                <a:ea typeface="Pretendard ExtraBold"/>
              </a:rPr>
              <a:t>삽입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9601200"/>
            <a:ext cx="9398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000" b="false" i="false" u="none" strike="noStrike">
                <a:solidFill>
                  <a:srgbClr val="787878"/>
                </a:solidFill>
                <a:ea typeface="Pretendard Regular"/>
              </a:rPr>
              <a:t>자료구조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243300" y="9575800"/>
            <a:ext cx="1016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en-US" sz="2000" b="false" i="false" u="none" strike="noStrike">
                <a:solidFill>
                  <a:srgbClr val="787878"/>
                </a:solidFill>
                <a:latin typeface="Pretendard Regular"/>
              </a:rPr>
              <a:t>Page 09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16000" y="2120900"/>
            <a:ext cx="7899400" cy="604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359900" y="2120900"/>
            <a:ext cx="7899400" cy="60452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257300" y="8102600"/>
            <a:ext cx="7480300" cy="1130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줄을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있는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사람의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N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과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사람이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돈을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인출하는데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걸리는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시간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Pi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가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주어졌을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때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각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사람이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돈을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인출하는데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필요한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시간의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합의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최솟값을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구하는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문제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60300" y="8496300"/>
            <a:ext cx="15240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5329"/>
              </a:lnSpc>
            </a:pP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삽입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정렬</a:t>
            </a:r>
            <a:r>
              <a:rPr lang="en-US" sz="2000" b="false" i="false" u="none" strike="noStrike">
                <a:solidFill>
                  <a:srgbClr val="595959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595959"/>
                </a:solidFill>
                <a:ea typeface="Pretendard Regular"/>
              </a:rPr>
              <a:t>예시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